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262" r:id="rId3"/>
    <p:sldId id="258" r:id="rId4"/>
    <p:sldId id="259" r:id="rId5"/>
    <p:sldId id="260" r:id="rId6"/>
    <p:sldId id="265" r:id="rId7"/>
    <p:sldId id="257" r:id="rId8"/>
    <p:sldId id="264" r:id="rId9"/>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6" d="100"/>
          <a:sy n="66" d="100"/>
        </p:scale>
        <p:origin x="8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0FF576-7A4E-435C-B55E-51F45BB5330A}" type="datetimeFigureOut">
              <a:rPr lang="ru-RU" smtClean="0"/>
              <a:t>12.04.2020</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BC37A0-1307-468E-B0E0-D0CCA0B87D1C}" type="slidenum">
              <a:rPr lang="ru-RU" smtClean="0"/>
              <a:t>‹#›</a:t>
            </a:fld>
            <a:endParaRPr lang="ru-RU"/>
          </a:p>
        </p:txBody>
      </p:sp>
    </p:spTree>
    <p:extLst>
      <p:ext uri="{BB962C8B-B14F-4D97-AF65-F5344CB8AC3E}">
        <p14:creationId xmlns:p14="http://schemas.microsoft.com/office/powerpoint/2010/main" val="14169809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97BC37A0-1307-468E-B0E0-D0CCA0B87D1C}" type="slidenum">
              <a:rPr lang="ru-RU" smtClean="0"/>
              <a:t>4</a:t>
            </a:fld>
            <a:endParaRPr lang="ru-RU"/>
          </a:p>
        </p:txBody>
      </p:sp>
    </p:spTree>
    <p:extLst>
      <p:ext uri="{BB962C8B-B14F-4D97-AF65-F5344CB8AC3E}">
        <p14:creationId xmlns:p14="http://schemas.microsoft.com/office/powerpoint/2010/main" val="37200835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36197F05-FF93-4562-9042-02E3687F52B7}" type="datetimeFigureOut">
              <a:rPr lang="ru-RU" smtClean="0"/>
              <a:t>12.04.2020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1B2A9FC-0626-4F6B-8364-A369080CAE65}" type="slidenum">
              <a:rPr lang="ru-RU" smtClean="0"/>
              <a:t>‹#›</a:t>
            </a:fld>
            <a:endParaRPr lang="ru-RU"/>
          </a:p>
        </p:txBody>
      </p:sp>
    </p:spTree>
    <p:extLst>
      <p:ext uri="{BB962C8B-B14F-4D97-AF65-F5344CB8AC3E}">
        <p14:creationId xmlns:p14="http://schemas.microsoft.com/office/powerpoint/2010/main" val="33283498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6197F05-FF93-4562-9042-02E3687F52B7}" type="datetimeFigureOut">
              <a:rPr lang="ru-RU" smtClean="0"/>
              <a:t>12.04.2020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1B2A9FC-0626-4F6B-8364-A369080CAE65}" type="slidenum">
              <a:rPr lang="ru-RU" smtClean="0"/>
              <a:t>‹#›</a:t>
            </a:fld>
            <a:endParaRPr lang="ru-RU"/>
          </a:p>
        </p:txBody>
      </p:sp>
    </p:spTree>
    <p:extLst>
      <p:ext uri="{BB962C8B-B14F-4D97-AF65-F5344CB8AC3E}">
        <p14:creationId xmlns:p14="http://schemas.microsoft.com/office/powerpoint/2010/main" val="8810547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36197F05-FF93-4562-9042-02E3687F52B7}" type="datetimeFigureOut">
              <a:rPr lang="ru-RU" smtClean="0"/>
              <a:t>12.04.2020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1B2A9FC-0626-4F6B-8364-A369080CAE65}" type="slidenum">
              <a:rPr lang="ru-RU" smtClean="0"/>
              <a:t>‹#›</a:t>
            </a:fld>
            <a:endParaRPr lang="ru-RU"/>
          </a:p>
        </p:txBody>
      </p:sp>
    </p:spTree>
    <p:extLst>
      <p:ext uri="{BB962C8B-B14F-4D97-AF65-F5344CB8AC3E}">
        <p14:creationId xmlns:p14="http://schemas.microsoft.com/office/powerpoint/2010/main" val="12600566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36197F05-FF93-4562-9042-02E3687F52B7}" type="datetimeFigureOut">
              <a:rPr lang="ru-RU" smtClean="0"/>
              <a:t>12.04.2020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1B2A9FC-0626-4F6B-8364-A369080CAE65}" type="slidenum">
              <a:rPr lang="ru-RU" smtClean="0"/>
              <a:t>‹#›</a:t>
            </a:fld>
            <a:endParaRPr lang="ru-RU"/>
          </a:p>
        </p:txBody>
      </p:sp>
    </p:spTree>
    <p:extLst>
      <p:ext uri="{BB962C8B-B14F-4D97-AF65-F5344CB8AC3E}">
        <p14:creationId xmlns:p14="http://schemas.microsoft.com/office/powerpoint/2010/main" val="2671388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36197F05-FF93-4562-9042-02E3687F52B7}" type="datetimeFigureOut">
              <a:rPr lang="ru-RU" smtClean="0"/>
              <a:t>12.04.2020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91B2A9FC-0626-4F6B-8364-A369080CAE65}" type="slidenum">
              <a:rPr lang="ru-RU" smtClean="0"/>
              <a:t>‹#›</a:t>
            </a:fld>
            <a:endParaRPr lang="ru-RU"/>
          </a:p>
        </p:txBody>
      </p:sp>
    </p:spTree>
    <p:extLst>
      <p:ext uri="{BB962C8B-B14F-4D97-AF65-F5344CB8AC3E}">
        <p14:creationId xmlns:p14="http://schemas.microsoft.com/office/powerpoint/2010/main" val="28048835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36197F05-FF93-4562-9042-02E3687F52B7}" type="datetimeFigureOut">
              <a:rPr lang="ru-RU" smtClean="0"/>
              <a:t>12.04.2020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91B2A9FC-0626-4F6B-8364-A369080CAE65}" type="slidenum">
              <a:rPr lang="ru-RU" smtClean="0"/>
              <a:t>‹#›</a:t>
            </a:fld>
            <a:endParaRPr lang="ru-RU"/>
          </a:p>
        </p:txBody>
      </p:sp>
    </p:spTree>
    <p:extLst>
      <p:ext uri="{BB962C8B-B14F-4D97-AF65-F5344CB8AC3E}">
        <p14:creationId xmlns:p14="http://schemas.microsoft.com/office/powerpoint/2010/main" val="17751580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36197F05-FF93-4562-9042-02E3687F52B7}" type="datetimeFigureOut">
              <a:rPr lang="ru-RU" smtClean="0"/>
              <a:t>12.04.2020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91B2A9FC-0626-4F6B-8364-A369080CAE65}" type="slidenum">
              <a:rPr lang="ru-RU" smtClean="0"/>
              <a:t>‹#›</a:t>
            </a:fld>
            <a:endParaRPr lang="ru-RU"/>
          </a:p>
        </p:txBody>
      </p:sp>
    </p:spTree>
    <p:extLst>
      <p:ext uri="{BB962C8B-B14F-4D97-AF65-F5344CB8AC3E}">
        <p14:creationId xmlns:p14="http://schemas.microsoft.com/office/powerpoint/2010/main" val="11845533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36197F05-FF93-4562-9042-02E3687F52B7}" type="datetimeFigureOut">
              <a:rPr lang="ru-RU" smtClean="0"/>
              <a:t>12.04.2020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1B2A9FC-0626-4F6B-8364-A369080CAE65}" type="slidenum">
              <a:rPr lang="ru-RU" smtClean="0"/>
              <a:t>‹#›</a:t>
            </a:fld>
            <a:endParaRPr lang="ru-RU"/>
          </a:p>
        </p:txBody>
      </p:sp>
    </p:spTree>
    <p:extLst>
      <p:ext uri="{BB962C8B-B14F-4D97-AF65-F5344CB8AC3E}">
        <p14:creationId xmlns:p14="http://schemas.microsoft.com/office/powerpoint/2010/main" val="2422644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36197F05-FF93-4562-9042-02E3687F52B7}" type="datetimeFigureOut">
              <a:rPr lang="ru-RU" smtClean="0"/>
              <a:t>12.04.2020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1B2A9FC-0626-4F6B-8364-A369080CAE65}" type="slidenum">
              <a:rPr lang="ru-RU" smtClean="0"/>
              <a:t>‹#›</a:t>
            </a:fld>
            <a:endParaRPr lang="ru-RU"/>
          </a:p>
        </p:txBody>
      </p:sp>
    </p:spTree>
    <p:extLst>
      <p:ext uri="{BB962C8B-B14F-4D97-AF65-F5344CB8AC3E}">
        <p14:creationId xmlns:p14="http://schemas.microsoft.com/office/powerpoint/2010/main" val="36474411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6197F05-FF93-4562-9042-02E3687F52B7}" type="datetimeFigureOut">
              <a:rPr lang="ru-RU" smtClean="0"/>
              <a:t>12.04.2020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1B2A9FC-0626-4F6B-8364-A369080CAE65}" type="slidenum">
              <a:rPr lang="ru-RU" smtClean="0"/>
              <a:t>‹#›</a:t>
            </a:fld>
            <a:endParaRPr lang="ru-RU"/>
          </a:p>
        </p:txBody>
      </p:sp>
    </p:spTree>
    <p:extLst>
      <p:ext uri="{BB962C8B-B14F-4D97-AF65-F5344CB8AC3E}">
        <p14:creationId xmlns:p14="http://schemas.microsoft.com/office/powerpoint/2010/main" val="10864228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6197F05-FF93-4562-9042-02E3687F52B7}" type="datetimeFigureOut">
              <a:rPr lang="ru-RU" smtClean="0"/>
              <a:t>12.04.2020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1B2A9FC-0626-4F6B-8364-A369080CAE65}" type="slidenum">
              <a:rPr lang="ru-RU" smtClean="0"/>
              <a:t>‹#›</a:t>
            </a:fld>
            <a:endParaRPr lang="ru-RU"/>
          </a:p>
        </p:txBody>
      </p:sp>
    </p:spTree>
    <p:extLst>
      <p:ext uri="{BB962C8B-B14F-4D97-AF65-F5344CB8AC3E}">
        <p14:creationId xmlns:p14="http://schemas.microsoft.com/office/powerpoint/2010/main" val="15546048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197F05-FF93-4562-9042-02E3687F52B7}" type="datetimeFigureOut">
              <a:rPr lang="ru-RU" smtClean="0"/>
              <a:t>12.04.2020</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B2A9FC-0626-4F6B-8364-A369080CAE65}" type="slidenum">
              <a:rPr lang="ru-RU" smtClean="0"/>
              <a:t>‹#›</a:t>
            </a:fld>
            <a:endParaRPr lang="ru-RU"/>
          </a:p>
        </p:txBody>
      </p:sp>
    </p:spTree>
    <p:extLst>
      <p:ext uri="{BB962C8B-B14F-4D97-AF65-F5344CB8AC3E}">
        <p14:creationId xmlns:p14="http://schemas.microsoft.com/office/powerpoint/2010/main" val="3654543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45144" y="740229"/>
            <a:ext cx="11930742" cy="3916362"/>
          </a:xfrm>
        </p:spPr>
        <p:txBody>
          <a:bodyPr>
            <a:normAutofit/>
          </a:bodyPr>
          <a:lstStyle/>
          <a:p>
            <a:r>
              <a:rPr lang="kk-KZ" b="1" dirty="0">
                <a:solidFill>
                  <a:srgbClr val="002060"/>
                </a:solidFill>
                <a:latin typeface="Times New Roman" panose="02020603050405020304" pitchFamily="18" charset="0"/>
                <a:cs typeface="Times New Roman" panose="02020603050405020304" pitchFamily="18" charset="0"/>
              </a:rPr>
              <a:t>Өзіндік құнның функционалды калькуляциясы</a:t>
            </a:r>
            <a:r>
              <a:rPr lang="ru-RU" dirty="0"/>
              <a:t/>
            </a:r>
            <a:br>
              <a:rPr lang="ru-RU" dirty="0"/>
            </a:br>
            <a:endParaRPr lang="ru-RU" dirty="0"/>
          </a:p>
        </p:txBody>
      </p:sp>
      <p:pic>
        <p:nvPicPr>
          <p:cNvPr id="4" name="Picture 2" descr="Картинки по запросу содержание"/>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87769" y="3873276"/>
            <a:ext cx="2540343" cy="25316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22865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61257" y="667658"/>
            <a:ext cx="11553371" cy="5930220"/>
          </a:xfrm>
        </p:spPr>
        <p:txBody>
          <a:bodyPr>
            <a:normAutofit/>
          </a:bodyPr>
          <a:lstStyle/>
          <a:p>
            <a:pPr marL="0" indent="0">
              <a:buNone/>
            </a:pPr>
            <a:r>
              <a:rPr lang="kk-KZ" dirty="0" smtClean="0">
                <a:solidFill>
                  <a:srgbClr val="002060"/>
                </a:solidFill>
                <a:latin typeface="Times New Roman" panose="02020603050405020304" pitchFamily="18" charset="0"/>
                <a:cs typeface="Times New Roman" panose="02020603050405020304" pitchFamily="18" charset="0"/>
              </a:rPr>
              <a:t>	Қосалқы </a:t>
            </a:r>
            <a:r>
              <a:rPr lang="kk-KZ" dirty="0">
                <a:solidFill>
                  <a:srgbClr val="002060"/>
                </a:solidFill>
                <a:latin typeface="Times New Roman" panose="02020603050405020304" pitchFamily="18" charset="0"/>
                <a:cs typeface="Times New Roman" panose="02020603050405020304" pitchFamily="18" charset="0"/>
              </a:rPr>
              <a:t>шығындарды бөлудің дәстүрлі жүйесі қосалқы шығындарды бөлу базасы ретінде көлемді көрсеткіштерді қолданады: </a:t>
            </a:r>
            <a:r>
              <a:rPr lang="kk-KZ" b="1" i="1" dirty="0">
                <a:solidFill>
                  <a:srgbClr val="002060"/>
                </a:solidFill>
                <a:latin typeface="Times New Roman" panose="02020603050405020304" pitchFamily="18" charset="0"/>
                <a:cs typeface="Times New Roman" panose="02020603050405020304" pitchFamily="18" charset="0"/>
              </a:rPr>
              <a:t>негізгі қызметкерлердің жұмыс сағаты (уақыты), машина-сағат немесе негізгі қызметкерлердің жалақысы, яғни өндірістің көлеміне тәуелді көрсеткіштер.  </a:t>
            </a:r>
            <a:r>
              <a:rPr lang="kk-KZ" dirty="0">
                <a:solidFill>
                  <a:srgbClr val="002060"/>
                </a:solidFill>
                <a:latin typeface="Times New Roman" panose="02020603050405020304" pitchFamily="18" charset="0"/>
                <a:cs typeface="Times New Roman" panose="02020603050405020304" pitchFamily="18" charset="0"/>
              </a:rPr>
              <a:t>Бірақ қосалқы шығындардың кейбіреуі өндіріс көлеміне тәуелді емес, демек дәстүрлі жүйе өнімнің өзіндік құнының толық анықтамасын бере алмайды. Бухгалтерлік есеп мақсаты үшін бұл маңызды емес, себебі жалпы кәсіпорынның табысы өзгермейді, егер пайдасы азырақ өнімді қысқарту туралы басқарушылық шешім қабылданса немесе пайдасыз өнім өндірістен алынып тасталса, онда дұрыс емес басқарушылық шешімге әкеліп соғуы мүмкін, себебі қосалқы шығындарды нақты емес анықтау өзіндік құн мен пайданың нақты  есептей алмауына әкеледі. </a:t>
            </a:r>
            <a:endParaRPr lang="ru-RU" dirty="0">
              <a:solidFill>
                <a:srgbClr val="002060"/>
              </a:solidFill>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27371519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19313" y="341085"/>
            <a:ext cx="11727543" cy="6516915"/>
          </a:xfrm>
        </p:spPr>
        <p:txBody>
          <a:bodyPr>
            <a:normAutofit/>
          </a:bodyPr>
          <a:lstStyle/>
          <a:p>
            <a:pPr marL="0" indent="0">
              <a:buNone/>
            </a:pPr>
            <a:r>
              <a:rPr lang="kk-KZ" dirty="0" smtClean="0">
                <a:solidFill>
                  <a:srgbClr val="002060"/>
                </a:solidFill>
                <a:latin typeface="Times New Roman" panose="02020603050405020304" pitchFamily="18" charset="0"/>
                <a:cs typeface="Times New Roman" panose="02020603050405020304" pitchFamily="18" charset="0"/>
              </a:rPr>
              <a:t>	</a:t>
            </a:r>
            <a:r>
              <a:rPr lang="kk-KZ" dirty="0" smtClean="0">
                <a:solidFill>
                  <a:srgbClr val="C00000"/>
                </a:solidFill>
                <a:latin typeface="Times New Roman" panose="02020603050405020304" pitchFamily="18" charset="0"/>
                <a:cs typeface="Times New Roman" panose="02020603050405020304" pitchFamily="18" charset="0"/>
              </a:rPr>
              <a:t>Купер </a:t>
            </a:r>
            <a:r>
              <a:rPr lang="kk-KZ" dirty="0">
                <a:solidFill>
                  <a:srgbClr val="C00000"/>
                </a:solidFill>
                <a:latin typeface="Times New Roman" panose="02020603050405020304" pitchFamily="18" charset="0"/>
                <a:cs typeface="Times New Roman" panose="02020603050405020304" pitchFamily="18" charset="0"/>
              </a:rPr>
              <a:t>мен Каплан </a:t>
            </a:r>
            <a:r>
              <a:rPr lang="kk-KZ" dirty="0">
                <a:solidFill>
                  <a:srgbClr val="002060"/>
                </a:solidFill>
                <a:latin typeface="Times New Roman" panose="02020603050405020304" pitchFamily="18" charset="0"/>
                <a:cs typeface="Times New Roman" panose="02020603050405020304" pitchFamily="18" charset="0"/>
              </a:rPr>
              <a:t>қосалқы шығындарды бөлудің АВС немесе функциясы бойынша шығындарды есептеу деп аталатын жаңа жүйесін ойлап тапты. </a:t>
            </a:r>
            <a:endParaRPr lang="ru-RU" dirty="0">
              <a:solidFill>
                <a:srgbClr val="002060"/>
              </a:solidFill>
              <a:latin typeface="Times New Roman" panose="02020603050405020304" pitchFamily="18" charset="0"/>
              <a:cs typeface="Times New Roman" panose="02020603050405020304" pitchFamily="18" charset="0"/>
            </a:endParaRPr>
          </a:p>
          <a:p>
            <a:pPr marL="0" indent="0">
              <a:buNone/>
            </a:pPr>
            <a:r>
              <a:rPr lang="kk-KZ" dirty="0" smtClean="0">
                <a:solidFill>
                  <a:srgbClr val="002060"/>
                </a:solidFill>
                <a:latin typeface="Times New Roman" panose="02020603050405020304" pitchFamily="18" charset="0"/>
                <a:cs typeface="Times New Roman" panose="02020603050405020304" pitchFamily="18" charset="0"/>
              </a:rPr>
              <a:t>	АВС </a:t>
            </a:r>
            <a:r>
              <a:rPr lang="kk-KZ" dirty="0">
                <a:solidFill>
                  <a:srgbClr val="002060"/>
                </a:solidFill>
                <a:latin typeface="Times New Roman" panose="02020603050405020304" pitchFamily="18" charset="0"/>
                <a:cs typeface="Times New Roman" panose="02020603050405020304" pitchFamily="18" charset="0"/>
              </a:rPr>
              <a:t>жүйесі қосалқы шығындарды есептеудің нақты немесе қатаң жүйесі. Қосалқы шығындардың әрбір түріне қосалқы шығындарды бөлудің өзіндік әділетті базасы анықталады. </a:t>
            </a:r>
            <a:endParaRPr lang="kk-KZ" dirty="0" smtClean="0">
              <a:solidFill>
                <a:srgbClr val="002060"/>
              </a:solidFill>
              <a:latin typeface="Times New Roman" panose="02020603050405020304" pitchFamily="18" charset="0"/>
              <a:cs typeface="Times New Roman" panose="02020603050405020304" pitchFamily="18" charset="0"/>
            </a:endParaRPr>
          </a:p>
          <a:p>
            <a:pPr marL="0" indent="0">
              <a:buNone/>
            </a:pPr>
            <a:endParaRPr lang="ru-RU" dirty="0">
              <a:solidFill>
                <a:srgbClr val="002060"/>
              </a:solidFill>
              <a:latin typeface="Times New Roman" panose="02020603050405020304" pitchFamily="18" charset="0"/>
              <a:cs typeface="Times New Roman" panose="02020603050405020304" pitchFamily="18" charset="0"/>
            </a:endParaRPr>
          </a:p>
          <a:p>
            <a:pPr marL="0" indent="0">
              <a:buNone/>
            </a:pPr>
            <a:r>
              <a:rPr lang="kk-KZ" dirty="0" smtClean="0">
                <a:solidFill>
                  <a:srgbClr val="002060"/>
                </a:solidFill>
                <a:latin typeface="Times New Roman" panose="02020603050405020304" pitchFamily="18" charset="0"/>
                <a:cs typeface="Times New Roman" panose="02020603050405020304" pitchFamily="18" charset="0"/>
              </a:rPr>
              <a:t>	АВС </a:t>
            </a:r>
            <a:r>
              <a:rPr lang="kk-KZ" dirty="0">
                <a:solidFill>
                  <a:srgbClr val="002060"/>
                </a:solidFill>
                <a:latin typeface="Times New Roman" panose="02020603050405020304" pitchFamily="18" charset="0"/>
                <a:cs typeface="Times New Roman" panose="02020603050405020304" pitchFamily="18" charset="0"/>
              </a:rPr>
              <a:t>жүйесінің кезеңдері:</a:t>
            </a:r>
            <a:endParaRPr lang="ru-RU" dirty="0">
              <a:solidFill>
                <a:srgbClr val="002060"/>
              </a:solidFill>
              <a:latin typeface="Times New Roman" panose="02020603050405020304" pitchFamily="18" charset="0"/>
              <a:cs typeface="Times New Roman" panose="02020603050405020304" pitchFamily="18" charset="0"/>
            </a:endParaRPr>
          </a:p>
          <a:p>
            <a:pPr marL="0" indent="0">
              <a:buNone/>
            </a:pPr>
            <a:r>
              <a:rPr lang="kk-KZ" dirty="0">
                <a:solidFill>
                  <a:srgbClr val="002060"/>
                </a:solidFill>
                <a:latin typeface="Times New Roman" panose="02020603050405020304" pitchFamily="18" charset="0"/>
                <a:cs typeface="Times New Roman" panose="02020603050405020304" pitchFamily="18" charset="0"/>
              </a:rPr>
              <a:t>1)   Базаға байланысты топтастыру жүргізіледі.</a:t>
            </a:r>
            <a:endParaRPr lang="ru-RU" dirty="0">
              <a:solidFill>
                <a:srgbClr val="002060"/>
              </a:solidFill>
              <a:latin typeface="Times New Roman" panose="02020603050405020304" pitchFamily="18" charset="0"/>
              <a:cs typeface="Times New Roman" panose="02020603050405020304" pitchFamily="18" charset="0"/>
            </a:endParaRPr>
          </a:p>
          <a:p>
            <a:pPr marL="0" indent="0">
              <a:buNone/>
            </a:pPr>
            <a:r>
              <a:rPr lang="kk-KZ" dirty="0">
                <a:solidFill>
                  <a:srgbClr val="002060"/>
                </a:solidFill>
                <a:latin typeface="Times New Roman" panose="02020603050405020304" pitchFamily="18" charset="0"/>
                <a:cs typeface="Times New Roman" panose="02020603050405020304" pitchFamily="18" charset="0"/>
              </a:rPr>
              <a:t>2)   Әрбір топ үшін бөлу базасы таңдалады.</a:t>
            </a:r>
            <a:endParaRPr lang="ru-RU" dirty="0">
              <a:solidFill>
                <a:srgbClr val="002060"/>
              </a:solidFill>
              <a:latin typeface="Times New Roman" panose="02020603050405020304" pitchFamily="18" charset="0"/>
              <a:cs typeface="Times New Roman" panose="02020603050405020304" pitchFamily="18" charset="0"/>
            </a:endParaRPr>
          </a:p>
          <a:p>
            <a:pPr marL="0" indent="0">
              <a:buNone/>
            </a:pPr>
            <a:r>
              <a:rPr lang="kk-KZ" dirty="0">
                <a:solidFill>
                  <a:srgbClr val="002060"/>
                </a:solidFill>
                <a:latin typeface="Times New Roman" panose="02020603050405020304" pitchFamily="18" charset="0"/>
                <a:cs typeface="Times New Roman" panose="02020603050405020304" pitchFamily="18" charset="0"/>
              </a:rPr>
              <a:t>3) Қосалқы шығындардың әрбір тобы үшін қосалқы шығындар ставкасы анықталады.</a:t>
            </a:r>
            <a:endParaRPr lang="ru-RU" dirty="0">
              <a:solidFill>
                <a:srgbClr val="002060"/>
              </a:solidFill>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31509678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3829" y="0"/>
            <a:ext cx="12094029" cy="7541306"/>
          </a:xfrm>
        </p:spPr>
        <p:txBody>
          <a:bodyPr/>
          <a:lstStyle/>
          <a:p>
            <a:endParaRPr lang="kk-KZ" dirty="0" smtClean="0"/>
          </a:p>
          <a:p>
            <a:endParaRPr lang="kk-KZ" dirty="0"/>
          </a:p>
          <a:p>
            <a:pPr marL="0" indent="0" algn="ctr">
              <a:buNone/>
            </a:pPr>
            <a:r>
              <a:rPr lang="kk-KZ" sz="4000" b="1" i="1" dirty="0" smtClean="0">
                <a:solidFill>
                  <a:srgbClr val="002060"/>
                </a:solidFill>
                <a:latin typeface="Times New Roman" panose="02020603050405020304" pitchFamily="18" charset="0"/>
                <a:cs typeface="Times New Roman" panose="02020603050405020304" pitchFamily="18" charset="0"/>
              </a:rPr>
              <a:t>Қосалқы </a:t>
            </a:r>
            <a:r>
              <a:rPr lang="kk-KZ" sz="4000" b="1" i="1" dirty="0">
                <a:solidFill>
                  <a:srgbClr val="002060"/>
                </a:solidFill>
                <a:latin typeface="Times New Roman" panose="02020603050405020304" pitchFamily="18" charset="0"/>
                <a:cs typeface="Times New Roman" panose="02020603050405020304" pitchFamily="18" charset="0"/>
              </a:rPr>
              <a:t>шығындарды бөлудің схемасы</a:t>
            </a:r>
            <a:endParaRPr lang="ru-RU" sz="4000" b="1" i="1" dirty="0">
              <a:solidFill>
                <a:srgbClr val="002060"/>
              </a:solidFill>
              <a:latin typeface="Times New Roman" panose="02020603050405020304" pitchFamily="18" charset="0"/>
              <a:cs typeface="Times New Roman" panose="02020603050405020304" pitchFamily="18" charset="0"/>
            </a:endParaRPr>
          </a:p>
        </p:txBody>
      </p:sp>
      <p:grpSp>
        <p:nvGrpSpPr>
          <p:cNvPr id="5" name="Group 1"/>
          <p:cNvGrpSpPr>
            <a:grpSpLocks/>
          </p:cNvGrpSpPr>
          <p:nvPr/>
        </p:nvGrpSpPr>
        <p:grpSpPr bwMode="auto">
          <a:xfrm>
            <a:off x="986972" y="2386422"/>
            <a:ext cx="11107057" cy="2896780"/>
            <a:chOff x="1437" y="12512"/>
            <a:chExt cx="8760" cy="2482"/>
          </a:xfrm>
        </p:grpSpPr>
        <p:sp>
          <p:nvSpPr>
            <p:cNvPr id="6" name="Rectangle 19"/>
            <p:cNvSpPr>
              <a:spLocks noChangeArrowheads="1"/>
            </p:cNvSpPr>
            <p:nvPr/>
          </p:nvSpPr>
          <p:spPr bwMode="auto">
            <a:xfrm>
              <a:off x="1437" y="13374"/>
              <a:ext cx="1800" cy="108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7" name="Text Box 18"/>
            <p:cNvSpPr txBox="1">
              <a:spLocks noChangeArrowheads="1"/>
            </p:cNvSpPr>
            <p:nvPr/>
          </p:nvSpPr>
          <p:spPr bwMode="auto">
            <a:xfrm>
              <a:off x="1511" y="13435"/>
              <a:ext cx="1726" cy="95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k-KZ" altLang="ru-RU" sz="2800" b="1" i="0" u="none" strike="noStrike" cap="none" normalizeH="0" baseline="0" dirty="0" smtClean="0">
                  <a:ln>
                    <a:noFill/>
                  </a:ln>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Қосалқы шығындар</a:t>
              </a:r>
              <a:endParaRPr kumimoji="0" lang="kk-KZ" altLang="ru-RU" sz="5400" b="1" i="0" u="none" strike="noStrike" cap="none" normalizeH="0" baseline="0" dirty="0" smtClean="0">
                <a:ln>
                  <a:noFill/>
                </a:ln>
                <a:solidFill>
                  <a:srgbClr val="C00000"/>
                </a:solidFill>
                <a:effectLst/>
                <a:latin typeface="Arial" panose="020B0604020202020204" pitchFamily="34" charset="0"/>
              </a:endParaRPr>
            </a:p>
          </p:txBody>
        </p:sp>
        <p:sp>
          <p:nvSpPr>
            <p:cNvPr id="8" name="Text Box 17"/>
            <p:cNvSpPr txBox="1">
              <a:spLocks noChangeArrowheads="1"/>
            </p:cNvSpPr>
            <p:nvPr/>
          </p:nvSpPr>
          <p:spPr bwMode="auto">
            <a:xfrm>
              <a:off x="4137" y="12654"/>
              <a:ext cx="1272" cy="54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3200" b="1" i="0" u="none" strike="noStrike" cap="none" normalizeH="0" baseline="0" dirty="0" smtClean="0">
                  <a:ln>
                    <a:noFill/>
                  </a:ln>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Цех 1</a:t>
              </a:r>
              <a:endParaRPr kumimoji="0" lang="ru-RU" altLang="ru-RU" sz="6000" b="1" i="0" u="none" strike="noStrike" cap="none" normalizeH="0" baseline="0" dirty="0" smtClean="0">
                <a:ln>
                  <a:noFill/>
                </a:ln>
                <a:solidFill>
                  <a:srgbClr val="002060"/>
                </a:solidFill>
                <a:effectLst/>
                <a:latin typeface="Arial" panose="020B0604020202020204" pitchFamily="34" charset="0"/>
              </a:endParaRPr>
            </a:p>
          </p:txBody>
        </p:sp>
        <p:sp>
          <p:nvSpPr>
            <p:cNvPr id="9" name="Text Box 16"/>
            <p:cNvSpPr txBox="1">
              <a:spLocks noChangeArrowheads="1"/>
            </p:cNvSpPr>
            <p:nvPr/>
          </p:nvSpPr>
          <p:spPr bwMode="auto">
            <a:xfrm>
              <a:off x="4137" y="13554"/>
              <a:ext cx="1272" cy="54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3200" b="1" i="0" u="none" strike="noStrike" cap="none" normalizeH="0" baseline="0" dirty="0" smtClean="0">
                  <a:ln>
                    <a:noFill/>
                  </a:ln>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Цех 2</a:t>
              </a:r>
              <a:endParaRPr kumimoji="0" lang="ru-RU" altLang="ru-RU" sz="6000" b="1" i="0" u="none" strike="noStrike" cap="none" normalizeH="0" baseline="0" dirty="0" smtClean="0">
                <a:ln>
                  <a:noFill/>
                </a:ln>
                <a:solidFill>
                  <a:srgbClr val="002060"/>
                </a:solidFill>
                <a:effectLst/>
                <a:latin typeface="Arial" panose="020B0604020202020204" pitchFamily="34" charset="0"/>
              </a:endParaRPr>
            </a:p>
          </p:txBody>
        </p:sp>
        <p:sp>
          <p:nvSpPr>
            <p:cNvPr id="10" name="Text Box 15"/>
            <p:cNvSpPr txBox="1">
              <a:spLocks noChangeArrowheads="1"/>
            </p:cNvSpPr>
            <p:nvPr/>
          </p:nvSpPr>
          <p:spPr bwMode="auto">
            <a:xfrm>
              <a:off x="4137" y="14454"/>
              <a:ext cx="1272" cy="54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3200" b="1" i="0" u="none" strike="noStrike" cap="none" normalizeH="0" baseline="0" dirty="0" smtClean="0">
                  <a:ln>
                    <a:noFill/>
                  </a:ln>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Цех 3</a:t>
              </a:r>
              <a:endParaRPr kumimoji="0" lang="ru-RU" altLang="ru-RU" sz="6000" b="1" i="0" u="none" strike="noStrike" cap="none" normalizeH="0" baseline="0" dirty="0" smtClean="0">
                <a:ln>
                  <a:noFill/>
                </a:ln>
                <a:solidFill>
                  <a:srgbClr val="002060"/>
                </a:solidFill>
                <a:effectLst/>
                <a:latin typeface="Arial" panose="020B0604020202020204" pitchFamily="34" charset="0"/>
              </a:endParaRPr>
            </a:p>
          </p:txBody>
        </p:sp>
        <p:sp>
          <p:nvSpPr>
            <p:cNvPr id="11" name="Text Box 14"/>
            <p:cNvSpPr txBox="1">
              <a:spLocks noChangeArrowheads="1"/>
            </p:cNvSpPr>
            <p:nvPr/>
          </p:nvSpPr>
          <p:spPr bwMode="auto">
            <a:xfrm>
              <a:off x="6122" y="12512"/>
              <a:ext cx="1626" cy="671"/>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kk-KZ" altLang="ru-RU" sz="3200" b="1" i="0" u="none" strike="noStrike" cap="none" normalizeH="0" baseline="0" dirty="0" smtClean="0">
                  <a:ln>
                    <a:noFill/>
                  </a:ln>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ҚШ1ст</a:t>
              </a:r>
              <a:endParaRPr kumimoji="0" lang="kk-KZ" altLang="ru-RU" sz="6000" b="1" i="0" u="none" strike="noStrike" cap="none" normalizeH="0" baseline="0" dirty="0" smtClean="0">
                <a:ln>
                  <a:noFill/>
                </a:ln>
                <a:solidFill>
                  <a:srgbClr val="002060"/>
                </a:solidFill>
                <a:effectLst/>
                <a:latin typeface="Arial" panose="020B0604020202020204" pitchFamily="34" charset="0"/>
              </a:endParaRPr>
            </a:p>
          </p:txBody>
        </p:sp>
        <p:sp>
          <p:nvSpPr>
            <p:cNvPr id="12" name="Text Box 13"/>
            <p:cNvSpPr txBox="1">
              <a:spLocks noChangeArrowheads="1"/>
            </p:cNvSpPr>
            <p:nvPr/>
          </p:nvSpPr>
          <p:spPr bwMode="auto">
            <a:xfrm>
              <a:off x="6090" y="13314"/>
              <a:ext cx="1440" cy="94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kk-KZ" altLang="ru-RU" sz="3200" b="1" i="0" u="none" strike="noStrike" cap="none" normalizeH="0" baseline="0" dirty="0" smtClean="0">
                  <a:ln>
                    <a:noFill/>
                  </a:ln>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ҚШ 2ст</a:t>
              </a:r>
              <a:endParaRPr kumimoji="0" lang="kk-KZ" altLang="ru-RU" sz="6000" b="1" i="0" u="none" strike="noStrike" cap="none" normalizeH="0" baseline="0" dirty="0" smtClean="0">
                <a:ln>
                  <a:noFill/>
                </a:ln>
                <a:solidFill>
                  <a:srgbClr val="002060"/>
                </a:solidFill>
                <a:effectLst/>
                <a:latin typeface="Arial" panose="020B0604020202020204" pitchFamily="34" charset="0"/>
              </a:endParaRPr>
            </a:p>
          </p:txBody>
        </p:sp>
        <p:sp>
          <p:nvSpPr>
            <p:cNvPr id="13" name="Text Box 12"/>
            <p:cNvSpPr txBox="1">
              <a:spLocks noChangeArrowheads="1"/>
            </p:cNvSpPr>
            <p:nvPr/>
          </p:nvSpPr>
          <p:spPr bwMode="auto">
            <a:xfrm>
              <a:off x="6117" y="14454"/>
              <a:ext cx="1280" cy="54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kk-KZ" altLang="ru-RU" sz="2400" b="1" i="0" u="none" strike="noStrike" cap="none" normalizeH="0" baseline="0" dirty="0" smtClean="0">
                  <a:ln>
                    <a:noFill/>
                  </a:ln>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ҚШ 3ст</a:t>
              </a:r>
              <a:endParaRPr kumimoji="0" lang="kk-KZ" altLang="ru-RU" sz="4800" b="1" i="0" u="none" strike="noStrike" cap="none" normalizeH="0" baseline="0" dirty="0" smtClean="0">
                <a:ln>
                  <a:noFill/>
                </a:ln>
                <a:solidFill>
                  <a:srgbClr val="002060"/>
                </a:solidFill>
                <a:effectLst/>
                <a:latin typeface="Arial" panose="020B0604020202020204" pitchFamily="34" charset="0"/>
              </a:endParaRPr>
            </a:p>
          </p:txBody>
        </p:sp>
        <p:sp>
          <p:nvSpPr>
            <p:cNvPr id="14" name="Text Box 11"/>
            <p:cNvSpPr txBox="1">
              <a:spLocks noChangeArrowheads="1"/>
            </p:cNvSpPr>
            <p:nvPr/>
          </p:nvSpPr>
          <p:spPr bwMode="auto">
            <a:xfrm>
              <a:off x="8614" y="13314"/>
              <a:ext cx="1583" cy="79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k-KZ" altLang="ru-RU" sz="3200" b="1" i="0" u="none" strike="noStrike" cap="none" normalizeH="0" baseline="0" dirty="0" smtClean="0">
                  <a:ln>
                    <a:noFill/>
                  </a:ln>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Өнімдер</a:t>
              </a:r>
              <a:endParaRPr kumimoji="0" lang="kk-KZ" altLang="ru-RU" sz="6000" b="1" i="0" u="none" strike="noStrike" cap="none" normalizeH="0" baseline="0" dirty="0" smtClean="0">
                <a:ln>
                  <a:noFill/>
                </a:ln>
                <a:solidFill>
                  <a:srgbClr val="002060"/>
                </a:solidFill>
                <a:effectLst/>
                <a:latin typeface="Arial" panose="020B0604020202020204" pitchFamily="34" charset="0"/>
              </a:endParaRPr>
            </a:p>
          </p:txBody>
        </p:sp>
        <p:sp>
          <p:nvSpPr>
            <p:cNvPr id="15" name="Line 10"/>
            <p:cNvSpPr>
              <a:spLocks noChangeShapeType="1"/>
            </p:cNvSpPr>
            <p:nvPr/>
          </p:nvSpPr>
          <p:spPr bwMode="auto">
            <a:xfrm flipV="1">
              <a:off x="3237" y="12849"/>
              <a:ext cx="900" cy="720"/>
            </a:xfrm>
            <a:prstGeom prst="line">
              <a:avLst/>
            </a:prstGeom>
            <a:noFill/>
            <a:ln w="9525">
              <a:solidFill>
                <a:srgbClr val="000000"/>
              </a:solidFill>
              <a:round/>
              <a:headEnd/>
              <a:tailEnd type="stealth" w="sm"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6" name="Line 9"/>
            <p:cNvSpPr>
              <a:spLocks noChangeShapeType="1"/>
            </p:cNvSpPr>
            <p:nvPr/>
          </p:nvSpPr>
          <p:spPr bwMode="auto">
            <a:xfrm>
              <a:off x="3237" y="13839"/>
              <a:ext cx="900" cy="0"/>
            </a:xfrm>
            <a:prstGeom prst="line">
              <a:avLst/>
            </a:prstGeom>
            <a:noFill/>
            <a:ln w="9525">
              <a:solidFill>
                <a:srgbClr val="000000"/>
              </a:solidFill>
              <a:round/>
              <a:headEnd/>
              <a:tailEnd type="stealth" w="sm"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7" name="Line 8"/>
            <p:cNvSpPr>
              <a:spLocks noChangeShapeType="1"/>
            </p:cNvSpPr>
            <p:nvPr/>
          </p:nvSpPr>
          <p:spPr bwMode="auto">
            <a:xfrm>
              <a:off x="3237" y="14274"/>
              <a:ext cx="900" cy="540"/>
            </a:xfrm>
            <a:prstGeom prst="line">
              <a:avLst/>
            </a:prstGeom>
            <a:noFill/>
            <a:ln w="9525">
              <a:solidFill>
                <a:srgbClr val="000000"/>
              </a:solidFill>
              <a:round/>
              <a:headEnd/>
              <a:tailEnd type="stealth" w="sm"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8" name="Line 7"/>
            <p:cNvSpPr>
              <a:spLocks noChangeShapeType="1"/>
            </p:cNvSpPr>
            <p:nvPr/>
          </p:nvSpPr>
          <p:spPr bwMode="auto">
            <a:xfrm>
              <a:off x="5217" y="12834"/>
              <a:ext cx="900" cy="0"/>
            </a:xfrm>
            <a:prstGeom prst="line">
              <a:avLst/>
            </a:prstGeom>
            <a:noFill/>
            <a:ln w="9525">
              <a:solidFill>
                <a:srgbClr val="000000"/>
              </a:solidFill>
              <a:round/>
              <a:headEnd/>
              <a:tailEnd type="stealth" w="sm"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9" name="Line 6"/>
            <p:cNvSpPr>
              <a:spLocks noChangeShapeType="1"/>
            </p:cNvSpPr>
            <p:nvPr/>
          </p:nvSpPr>
          <p:spPr bwMode="auto">
            <a:xfrm>
              <a:off x="5217" y="13824"/>
              <a:ext cx="900" cy="0"/>
            </a:xfrm>
            <a:prstGeom prst="line">
              <a:avLst/>
            </a:prstGeom>
            <a:noFill/>
            <a:ln w="9525">
              <a:solidFill>
                <a:srgbClr val="000000"/>
              </a:solidFill>
              <a:round/>
              <a:headEnd/>
              <a:tailEnd type="stealth" w="sm"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20" name="Line 5"/>
            <p:cNvSpPr>
              <a:spLocks noChangeShapeType="1"/>
            </p:cNvSpPr>
            <p:nvPr/>
          </p:nvSpPr>
          <p:spPr bwMode="auto">
            <a:xfrm>
              <a:off x="5217" y="14739"/>
              <a:ext cx="900" cy="0"/>
            </a:xfrm>
            <a:prstGeom prst="line">
              <a:avLst/>
            </a:prstGeom>
            <a:noFill/>
            <a:ln w="9525">
              <a:solidFill>
                <a:srgbClr val="000000"/>
              </a:solidFill>
              <a:round/>
              <a:headEnd/>
              <a:tailEnd type="stealth" w="sm"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21" name="Line 4"/>
            <p:cNvSpPr>
              <a:spLocks noChangeShapeType="1"/>
            </p:cNvSpPr>
            <p:nvPr/>
          </p:nvSpPr>
          <p:spPr bwMode="auto">
            <a:xfrm flipV="1">
              <a:off x="7385" y="14019"/>
              <a:ext cx="1229" cy="844"/>
            </a:xfrm>
            <a:prstGeom prst="line">
              <a:avLst/>
            </a:prstGeom>
            <a:noFill/>
            <a:ln w="9525">
              <a:solidFill>
                <a:srgbClr val="000000"/>
              </a:solidFill>
              <a:round/>
              <a:headEnd/>
              <a:tailEnd type="stealth" w="sm"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22" name="Line 3"/>
            <p:cNvSpPr>
              <a:spLocks noChangeShapeType="1"/>
            </p:cNvSpPr>
            <p:nvPr/>
          </p:nvSpPr>
          <p:spPr bwMode="auto">
            <a:xfrm flipV="1">
              <a:off x="7530" y="13779"/>
              <a:ext cx="1084" cy="45"/>
            </a:xfrm>
            <a:prstGeom prst="line">
              <a:avLst/>
            </a:prstGeom>
            <a:noFill/>
            <a:ln w="9525">
              <a:solidFill>
                <a:srgbClr val="000000"/>
              </a:solidFill>
              <a:round/>
              <a:headEnd/>
              <a:tailEnd type="stealth" w="sm"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23" name="Line 2"/>
            <p:cNvSpPr>
              <a:spLocks noChangeShapeType="1"/>
            </p:cNvSpPr>
            <p:nvPr/>
          </p:nvSpPr>
          <p:spPr bwMode="auto">
            <a:xfrm>
              <a:off x="7748" y="12898"/>
              <a:ext cx="866" cy="585"/>
            </a:xfrm>
            <a:prstGeom prst="line">
              <a:avLst/>
            </a:prstGeom>
            <a:noFill/>
            <a:ln w="9525">
              <a:solidFill>
                <a:srgbClr val="000000"/>
              </a:solidFill>
              <a:round/>
              <a:headEnd/>
              <a:tailEnd type="stealth" w="sm"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grpSp>
      <p:sp>
        <p:nvSpPr>
          <p:cNvPr id="24" name="Rectangle 29"/>
          <p:cNvSpPr>
            <a:spLocks noChangeArrowheads="1"/>
          </p:cNvSpPr>
          <p:nvPr/>
        </p:nvSpPr>
        <p:spPr bwMode="auto">
          <a:xfrm>
            <a:off x="986972" y="2823029"/>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Tree>
    <p:extLst>
      <p:ext uri="{BB962C8B-B14F-4D97-AF65-F5344CB8AC3E}">
        <p14:creationId xmlns:p14="http://schemas.microsoft.com/office/powerpoint/2010/main" val="24253528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199" y="365125"/>
            <a:ext cx="10802257" cy="2726418"/>
          </a:xfrm>
        </p:spPr>
        <p:txBody>
          <a:bodyPr>
            <a:normAutofit fontScale="90000"/>
          </a:bodyPr>
          <a:lstStyle/>
          <a:p>
            <a:r>
              <a:rPr lang="kk-KZ" dirty="0" smtClean="0">
                <a:solidFill>
                  <a:srgbClr val="002060"/>
                </a:solidFill>
                <a:latin typeface="Times New Roman" panose="02020603050405020304" pitchFamily="18" charset="0"/>
                <a:cs typeface="Times New Roman" panose="02020603050405020304" pitchFamily="18" charset="0"/>
              </a:rPr>
              <a:t>Қосалқы </a:t>
            </a:r>
            <a:r>
              <a:rPr lang="kk-KZ" dirty="0">
                <a:solidFill>
                  <a:srgbClr val="002060"/>
                </a:solidFill>
                <a:latin typeface="Times New Roman" panose="02020603050405020304" pitchFamily="18" charset="0"/>
                <a:cs typeface="Times New Roman" panose="02020603050405020304" pitchFamily="18" charset="0"/>
              </a:rPr>
              <a:t>шығындарды бөлудің дәстүрлі жүйесі</a:t>
            </a:r>
            <a:r>
              <a:rPr lang="ru-RU" dirty="0">
                <a:solidFill>
                  <a:srgbClr val="002060"/>
                </a:solidFill>
                <a:latin typeface="Times New Roman" panose="02020603050405020304" pitchFamily="18" charset="0"/>
                <a:cs typeface="Times New Roman" panose="02020603050405020304" pitchFamily="18" charset="0"/>
              </a:rPr>
              <a:t/>
            </a:r>
            <a:br>
              <a:rPr lang="ru-RU" dirty="0">
                <a:solidFill>
                  <a:srgbClr val="002060"/>
                </a:solidFill>
                <a:latin typeface="Times New Roman" panose="02020603050405020304" pitchFamily="18" charset="0"/>
                <a:cs typeface="Times New Roman" panose="02020603050405020304" pitchFamily="18" charset="0"/>
              </a:rPr>
            </a:br>
            <a:r>
              <a:rPr lang="kk-KZ" dirty="0">
                <a:solidFill>
                  <a:srgbClr val="002060"/>
                </a:solidFill>
                <a:latin typeface="Times New Roman" panose="02020603050405020304" pitchFamily="18" charset="0"/>
                <a:cs typeface="Times New Roman" panose="02020603050405020304" pitchFamily="18" charset="0"/>
              </a:rPr>
              <a:t> </a:t>
            </a:r>
            <a:r>
              <a:rPr lang="ru-RU" dirty="0">
                <a:solidFill>
                  <a:srgbClr val="002060"/>
                </a:solidFill>
                <a:latin typeface="Times New Roman" panose="02020603050405020304" pitchFamily="18" charset="0"/>
                <a:cs typeface="Times New Roman" panose="02020603050405020304" pitchFamily="18" charset="0"/>
              </a:rPr>
              <a:t/>
            </a:r>
            <a:br>
              <a:rPr lang="ru-RU" dirty="0">
                <a:solidFill>
                  <a:srgbClr val="002060"/>
                </a:solidFill>
                <a:latin typeface="Times New Roman" panose="02020603050405020304" pitchFamily="18" charset="0"/>
                <a:cs typeface="Times New Roman" panose="02020603050405020304" pitchFamily="18" charset="0"/>
              </a:rPr>
            </a:br>
            <a:r>
              <a:rPr lang="kk-KZ" dirty="0">
                <a:solidFill>
                  <a:srgbClr val="002060"/>
                </a:solidFill>
                <a:latin typeface="Times New Roman" panose="02020603050405020304" pitchFamily="18" charset="0"/>
                <a:cs typeface="Times New Roman" panose="02020603050405020304" pitchFamily="18" charset="0"/>
              </a:rPr>
              <a:t>Мұнда ҚШ- қосалқы шығындар, ҚШ ст – қосалқы шығындар ставкасы</a:t>
            </a:r>
            <a:r>
              <a:rPr lang="ru-RU" dirty="0"/>
              <a:t/>
            </a:r>
            <a:br>
              <a:rPr lang="ru-RU" dirty="0"/>
            </a:br>
            <a:endParaRPr lang="ru-RU" dirty="0"/>
          </a:p>
        </p:txBody>
      </p:sp>
      <p:sp>
        <p:nvSpPr>
          <p:cNvPr id="3" name="Объект 2"/>
          <p:cNvSpPr>
            <a:spLocks noGrp="1"/>
          </p:cNvSpPr>
          <p:nvPr>
            <p:ph idx="1"/>
          </p:nvPr>
        </p:nvSpPr>
        <p:spPr>
          <a:xfrm>
            <a:off x="0" y="1"/>
            <a:ext cx="11872686" cy="6545942"/>
          </a:xfrm>
        </p:spPr>
        <p:txBody>
          <a:bodyPr/>
          <a:lstStyle/>
          <a:p>
            <a:pPr marL="0" indent="0">
              <a:buNone/>
            </a:pPr>
            <a:r>
              <a:rPr lang="ru-RU" dirty="0"/>
              <a:t> </a:t>
            </a:r>
          </a:p>
          <a:p>
            <a:pPr marL="0" indent="0">
              <a:buNone/>
            </a:pPr>
            <a:endParaRPr lang="ru-RU"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 y="3091543"/>
            <a:ext cx="10972799" cy="3454399"/>
          </a:xfrm>
          <a:prstGeom prst="rect">
            <a:avLst/>
          </a:prstGeom>
        </p:spPr>
      </p:pic>
    </p:spTree>
    <p:extLst>
      <p:ext uri="{BB962C8B-B14F-4D97-AF65-F5344CB8AC3E}">
        <p14:creationId xmlns:p14="http://schemas.microsoft.com/office/powerpoint/2010/main" val="24718495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4242728571"/>
              </p:ext>
            </p:extLst>
          </p:nvPr>
        </p:nvGraphicFramePr>
        <p:xfrm>
          <a:off x="574948" y="348049"/>
          <a:ext cx="8554539" cy="1828800"/>
        </p:xfrm>
        <a:graphic>
          <a:graphicData uri="http://schemas.openxmlformats.org/drawingml/2006/table">
            <a:tbl>
              <a:tblPr firstRow="1" firstCol="1" lastRow="1" lastCol="1" bandRow="1" bandCol="1">
                <a:tableStyleId>{5940675A-B579-460E-94D1-54222C63F5DA}</a:tableStyleId>
              </a:tblPr>
              <a:tblGrid>
                <a:gridCol w="2850917"/>
                <a:gridCol w="2851811"/>
                <a:gridCol w="2851811"/>
              </a:tblGrid>
              <a:tr h="322421">
                <a:tc rowSpan="2">
                  <a:txBody>
                    <a:bodyPr/>
                    <a:lstStyle/>
                    <a:p>
                      <a:pPr algn="ctr">
                        <a:spcAft>
                          <a:spcPts val="0"/>
                        </a:spcAft>
                        <a:tabLst>
                          <a:tab pos="2628900" algn="l"/>
                        </a:tabLst>
                      </a:pPr>
                      <a:r>
                        <a:rPr lang="kk-KZ" sz="2400" dirty="0">
                          <a:solidFill>
                            <a:srgbClr val="002060"/>
                          </a:solidFill>
                          <a:effectLst/>
                          <a:latin typeface="Times New Roman" panose="02020603050405020304" pitchFamily="18" charset="0"/>
                          <a:cs typeface="Times New Roman" panose="02020603050405020304" pitchFamily="18" charset="0"/>
                        </a:rPr>
                        <a:t>Көрсеткіш</a:t>
                      </a:r>
                      <a:endParaRPr lang="ru-RU"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gridSpan="2">
                  <a:txBody>
                    <a:bodyPr/>
                    <a:lstStyle/>
                    <a:p>
                      <a:pPr algn="ctr">
                        <a:spcAft>
                          <a:spcPts val="0"/>
                        </a:spcAft>
                        <a:tabLst>
                          <a:tab pos="2628900" algn="l"/>
                        </a:tabLst>
                      </a:pPr>
                      <a:r>
                        <a:rPr lang="kk-KZ" sz="2400">
                          <a:solidFill>
                            <a:srgbClr val="002060"/>
                          </a:solidFill>
                          <a:effectLst/>
                          <a:latin typeface="Times New Roman" panose="02020603050405020304" pitchFamily="18" charset="0"/>
                          <a:cs typeface="Times New Roman" panose="02020603050405020304" pitchFamily="18" charset="0"/>
                        </a:rPr>
                        <a:t>Өнім</a:t>
                      </a:r>
                      <a:endParaRPr lang="ru-RU"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hMerge="1">
                  <a:txBody>
                    <a:bodyPr/>
                    <a:lstStyle/>
                    <a:p>
                      <a:endParaRPr lang="ru-RU"/>
                    </a:p>
                  </a:txBody>
                  <a:tcPr/>
                </a:tc>
              </a:tr>
              <a:tr h="322421">
                <a:tc vMerge="1">
                  <a:txBody>
                    <a:bodyPr/>
                    <a:lstStyle/>
                    <a:p>
                      <a:endParaRPr lang="ru-RU"/>
                    </a:p>
                  </a:txBody>
                  <a:tcPr/>
                </a:tc>
                <a:tc>
                  <a:txBody>
                    <a:bodyPr/>
                    <a:lstStyle/>
                    <a:p>
                      <a:pPr algn="ctr">
                        <a:spcAft>
                          <a:spcPts val="0"/>
                        </a:spcAft>
                        <a:tabLst>
                          <a:tab pos="2628900" algn="l"/>
                        </a:tabLst>
                      </a:pPr>
                      <a:r>
                        <a:rPr lang="ru-RU" sz="2400" dirty="0">
                          <a:solidFill>
                            <a:srgbClr val="002060"/>
                          </a:solidFill>
                          <a:effectLst/>
                          <a:latin typeface="Times New Roman" panose="02020603050405020304" pitchFamily="18" charset="0"/>
                          <a:cs typeface="Times New Roman" panose="02020603050405020304" pitchFamily="18" charset="0"/>
                        </a:rPr>
                        <a:t>М</a:t>
                      </a:r>
                      <a:endParaRPr lang="ru-RU"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tabLst>
                          <a:tab pos="2628900" algn="l"/>
                        </a:tabLst>
                      </a:pPr>
                      <a:r>
                        <a:rPr lang="ru-RU" sz="2400" dirty="0">
                          <a:solidFill>
                            <a:srgbClr val="002060"/>
                          </a:solidFill>
                          <a:effectLst/>
                          <a:latin typeface="Times New Roman" panose="02020603050405020304" pitchFamily="18" charset="0"/>
                          <a:cs typeface="Times New Roman" panose="02020603050405020304" pitchFamily="18" charset="0"/>
                        </a:rPr>
                        <a:t>К</a:t>
                      </a:r>
                      <a:endParaRPr lang="ru-RU"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322421">
                <a:tc>
                  <a:txBody>
                    <a:bodyPr/>
                    <a:lstStyle/>
                    <a:p>
                      <a:pPr algn="just">
                        <a:spcAft>
                          <a:spcPts val="0"/>
                        </a:spcAft>
                        <a:tabLst>
                          <a:tab pos="2628900" algn="l"/>
                        </a:tabLst>
                      </a:pPr>
                      <a:r>
                        <a:rPr lang="kk-KZ" sz="2400">
                          <a:solidFill>
                            <a:srgbClr val="002060"/>
                          </a:solidFill>
                          <a:effectLst/>
                          <a:latin typeface="Times New Roman" panose="02020603050405020304" pitchFamily="18" charset="0"/>
                          <a:cs typeface="Times New Roman" panose="02020603050405020304" pitchFamily="18" charset="0"/>
                        </a:rPr>
                        <a:t>Бірл. шығару көлемі</a:t>
                      </a:r>
                      <a:endParaRPr lang="ru-RU"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tabLst>
                          <a:tab pos="2628900" algn="l"/>
                        </a:tabLst>
                      </a:pPr>
                      <a:r>
                        <a:rPr lang="ru-RU" sz="2400" dirty="0">
                          <a:solidFill>
                            <a:srgbClr val="002060"/>
                          </a:solidFill>
                          <a:effectLst/>
                          <a:latin typeface="Times New Roman" panose="02020603050405020304" pitchFamily="18" charset="0"/>
                          <a:cs typeface="Times New Roman" panose="02020603050405020304" pitchFamily="18" charset="0"/>
                        </a:rPr>
                        <a:t>10000</a:t>
                      </a:r>
                      <a:endParaRPr lang="ru-RU"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tabLst>
                          <a:tab pos="2628900" algn="l"/>
                        </a:tabLst>
                      </a:pPr>
                      <a:r>
                        <a:rPr lang="ru-RU" sz="2400" dirty="0">
                          <a:solidFill>
                            <a:srgbClr val="002060"/>
                          </a:solidFill>
                          <a:effectLst/>
                          <a:latin typeface="Times New Roman" panose="02020603050405020304" pitchFamily="18" charset="0"/>
                          <a:cs typeface="Times New Roman" panose="02020603050405020304" pitchFamily="18" charset="0"/>
                        </a:rPr>
                        <a:t>40000</a:t>
                      </a:r>
                      <a:endParaRPr lang="ru-RU"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322421">
                <a:tc>
                  <a:txBody>
                    <a:bodyPr/>
                    <a:lstStyle/>
                    <a:p>
                      <a:pPr algn="just">
                        <a:spcAft>
                          <a:spcPts val="0"/>
                        </a:spcAft>
                        <a:tabLst>
                          <a:tab pos="2628900" algn="l"/>
                        </a:tabLst>
                      </a:pPr>
                      <a:r>
                        <a:rPr lang="kk-KZ" sz="2400">
                          <a:solidFill>
                            <a:srgbClr val="002060"/>
                          </a:solidFill>
                          <a:effectLst/>
                          <a:latin typeface="Times New Roman" panose="02020603050405020304" pitchFamily="18" charset="0"/>
                          <a:cs typeface="Times New Roman" panose="02020603050405020304" pitchFamily="18" charset="0"/>
                        </a:rPr>
                        <a:t>Шығару партиясы</a:t>
                      </a:r>
                      <a:endParaRPr lang="ru-RU"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tabLst>
                          <a:tab pos="2628900" algn="l"/>
                        </a:tabLst>
                      </a:pPr>
                      <a:r>
                        <a:rPr lang="ru-RU" sz="2400" dirty="0">
                          <a:solidFill>
                            <a:srgbClr val="002060"/>
                          </a:solidFill>
                          <a:effectLst/>
                          <a:latin typeface="Times New Roman" panose="02020603050405020304" pitchFamily="18" charset="0"/>
                          <a:cs typeface="Times New Roman" panose="02020603050405020304" pitchFamily="18" charset="0"/>
                        </a:rPr>
                        <a:t>100</a:t>
                      </a:r>
                      <a:endParaRPr lang="ru-RU"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tabLst>
                          <a:tab pos="2628900" algn="l"/>
                        </a:tabLst>
                      </a:pPr>
                      <a:r>
                        <a:rPr lang="ru-RU" sz="2400" dirty="0">
                          <a:solidFill>
                            <a:srgbClr val="002060"/>
                          </a:solidFill>
                          <a:effectLst/>
                          <a:latin typeface="Times New Roman" panose="02020603050405020304" pitchFamily="18" charset="0"/>
                          <a:cs typeface="Times New Roman" panose="02020603050405020304" pitchFamily="18" charset="0"/>
                        </a:rPr>
                        <a:t>8000</a:t>
                      </a:r>
                      <a:endParaRPr lang="ru-RU"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0">
                <a:tc>
                  <a:txBody>
                    <a:bodyPr/>
                    <a:lstStyle/>
                    <a:p>
                      <a:pPr algn="just">
                        <a:spcAft>
                          <a:spcPts val="0"/>
                        </a:spcAft>
                        <a:tabLst>
                          <a:tab pos="2628900" algn="l"/>
                        </a:tabLst>
                      </a:pPr>
                      <a:r>
                        <a:rPr lang="ru-RU" sz="2400">
                          <a:solidFill>
                            <a:srgbClr val="002060"/>
                          </a:solidFill>
                          <a:effectLst/>
                          <a:latin typeface="Times New Roman" panose="02020603050405020304" pitchFamily="18" charset="0"/>
                          <a:cs typeface="Times New Roman" panose="02020603050405020304" pitchFamily="18" charset="0"/>
                        </a:rPr>
                        <a:t> </a:t>
                      </a:r>
                      <a:r>
                        <a:rPr lang="kk-KZ" sz="2400">
                          <a:solidFill>
                            <a:srgbClr val="002060"/>
                          </a:solidFill>
                          <a:effectLst/>
                          <a:latin typeface="Times New Roman" panose="02020603050405020304" pitchFamily="18" charset="0"/>
                          <a:cs typeface="Times New Roman" panose="02020603050405020304" pitchFamily="18" charset="0"/>
                        </a:rPr>
                        <a:t>Артылғандар саны</a:t>
                      </a:r>
                      <a:endParaRPr lang="ru-RU"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tabLst>
                          <a:tab pos="2628900" algn="l"/>
                        </a:tabLst>
                      </a:pPr>
                      <a:r>
                        <a:rPr lang="ru-RU" sz="2400" dirty="0">
                          <a:solidFill>
                            <a:srgbClr val="002060"/>
                          </a:solidFill>
                          <a:effectLst/>
                          <a:latin typeface="Times New Roman" panose="02020603050405020304" pitchFamily="18" charset="0"/>
                          <a:cs typeface="Times New Roman" panose="02020603050405020304" pitchFamily="18" charset="0"/>
                        </a:rPr>
                        <a:t>10</a:t>
                      </a:r>
                      <a:endParaRPr lang="ru-RU"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tabLst>
                          <a:tab pos="2628900" algn="l"/>
                        </a:tabLst>
                      </a:pPr>
                      <a:r>
                        <a:rPr lang="ru-RU" sz="2400" dirty="0">
                          <a:solidFill>
                            <a:srgbClr val="002060"/>
                          </a:solidFill>
                          <a:effectLst/>
                          <a:latin typeface="Times New Roman" panose="02020603050405020304" pitchFamily="18" charset="0"/>
                          <a:cs typeface="Times New Roman" panose="02020603050405020304" pitchFamily="18" charset="0"/>
                        </a:rPr>
                        <a:t>5</a:t>
                      </a:r>
                      <a:endParaRPr lang="ru-RU"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bl>
          </a:graphicData>
        </a:graphic>
      </p:graphicFrame>
      <p:sp>
        <p:nvSpPr>
          <p:cNvPr id="5" name="Прямоугольник 4"/>
          <p:cNvSpPr/>
          <p:nvPr/>
        </p:nvSpPr>
        <p:spPr>
          <a:xfrm>
            <a:off x="255632" y="2276929"/>
            <a:ext cx="11936367" cy="4385816"/>
          </a:xfrm>
          <a:prstGeom prst="rect">
            <a:avLst/>
          </a:prstGeom>
        </p:spPr>
        <p:txBody>
          <a:bodyPr wrap="square">
            <a:spAutoFit/>
          </a:bodyPr>
          <a:lstStyle/>
          <a:p>
            <a:pPr algn="just">
              <a:spcAft>
                <a:spcPts val="0"/>
              </a:spcAft>
              <a:tabLst>
                <a:tab pos="2628900" algn="l"/>
              </a:tabLst>
            </a:pPr>
            <a:r>
              <a:rPr lang="kk-KZ" sz="2400" dirty="0" smtClean="0">
                <a:solidFill>
                  <a:srgbClr val="002060"/>
                </a:solidFill>
                <a:effectLst/>
                <a:latin typeface="Times New Roman" panose="02020603050405020304" pitchFamily="18" charset="0"/>
                <a:ea typeface="Times New Roman" panose="02020603050405020304" pitchFamily="18" charset="0"/>
              </a:rPr>
              <a:t>Артылғаны (накладка) бойынша қосалқы шығындар сомасы</a:t>
            </a:r>
            <a:r>
              <a:rPr lang="ru-RU" sz="2400" dirty="0" smtClean="0">
                <a:solidFill>
                  <a:srgbClr val="002060"/>
                </a:solidFill>
                <a:effectLst/>
                <a:latin typeface="Times New Roman" panose="02020603050405020304" pitchFamily="18" charset="0"/>
                <a:ea typeface="Times New Roman" panose="02020603050405020304" pitchFamily="18" charset="0"/>
              </a:rPr>
              <a:t> = 100000 у.е.</a:t>
            </a:r>
            <a:endParaRPr lang="ru-RU" sz="1400" dirty="0" smtClean="0">
              <a:solidFill>
                <a:srgbClr val="002060"/>
              </a:solidFill>
              <a:effectLst/>
              <a:latin typeface="Arial" panose="020B0604020202020204" pitchFamily="34" charset="0"/>
              <a:ea typeface="Times New Roman" panose="02020603050405020304" pitchFamily="18" charset="0"/>
            </a:endParaRPr>
          </a:p>
          <a:p>
            <a:pPr algn="just">
              <a:spcAft>
                <a:spcPts val="0"/>
              </a:spcAft>
              <a:tabLst>
                <a:tab pos="2628900" algn="l"/>
              </a:tabLst>
            </a:pPr>
            <a:r>
              <a:rPr lang="kk-KZ" sz="2400" dirty="0" smtClean="0">
                <a:solidFill>
                  <a:srgbClr val="002060"/>
                </a:solidFill>
                <a:effectLst/>
                <a:latin typeface="Times New Roman" panose="02020603050405020304" pitchFamily="18" charset="0"/>
                <a:ea typeface="Times New Roman" panose="02020603050405020304" pitchFamily="18" charset="0"/>
              </a:rPr>
              <a:t>Қосалқы шығындарды</a:t>
            </a:r>
            <a:r>
              <a:rPr lang="kk-KZ" sz="2400" dirty="0" smtClean="0">
                <a:solidFill>
                  <a:srgbClr val="C00000"/>
                </a:solidFill>
                <a:effectLst/>
                <a:latin typeface="Times New Roman" panose="02020603050405020304" pitchFamily="18" charset="0"/>
                <a:ea typeface="Times New Roman" panose="02020603050405020304" pitchFamily="18" charset="0"/>
              </a:rPr>
              <a:t> дәстүрлі </a:t>
            </a:r>
            <a:r>
              <a:rPr lang="kk-KZ" sz="2400" dirty="0" smtClean="0">
                <a:solidFill>
                  <a:srgbClr val="002060"/>
                </a:solidFill>
                <a:effectLst/>
                <a:latin typeface="Times New Roman" panose="02020603050405020304" pitchFamily="18" charset="0"/>
                <a:ea typeface="Times New Roman" panose="02020603050405020304" pitchFamily="18" charset="0"/>
              </a:rPr>
              <a:t>және </a:t>
            </a:r>
            <a:r>
              <a:rPr lang="kk-KZ" sz="2400" dirty="0" smtClean="0">
                <a:solidFill>
                  <a:srgbClr val="C00000"/>
                </a:solidFill>
                <a:effectLst/>
                <a:latin typeface="Times New Roman" panose="02020603050405020304" pitchFamily="18" charset="0"/>
                <a:ea typeface="Times New Roman" panose="02020603050405020304" pitchFamily="18" charset="0"/>
              </a:rPr>
              <a:t>АВС жүйесін </a:t>
            </a:r>
            <a:r>
              <a:rPr lang="kk-KZ" sz="2400" dirty="0" smtClean="0">
                <a:solidFill>
                  <a:srgbClr val="002060"/>
                </a:solidFill>
                <a:effectLst/>
                <a:latin typeface="Times New Roman" panose="02020603050405020304" pitchFamily="18" charset="0"/>
                <a:ea typeface="Times New Roman" panose="02020603050405020304" pitchFamily="18" charset="0"/>
              </a:rPr>
              <a:t>қолдану арқылы бөлейік. </a:t>
            </a:r>
          </a:p>
          <a:p>
            <a:pPr algn="just">
              <a:spcAft>
                <a:spcPts val="0"/>
              </a:spcAft>
              <a:tabLst>
                <a:tab pos="2628900" algn="l"/>
              </a:tabLst>
            </a:pPr>
            <a:r>
              <a:rPr lang="kk-KZ" sz="2400" dirty="0" smtClean="0">
                <a:solidFill>
                  <a:srgbClr val="C00000"/>
                </a:solidFill>
                <a:effectLst/>
                <a:latin typeface="Times New Roman" panose="02020603050405020304" pitchFamily="18" charset="0"/>
                <a:ea typeface="Times New Roman" panose="02020603050405020304" pitchFamily="18" charset="0"/>
              </a:rPr>
              <a:t>Қосалқы шығындарды бөлудің дәстүрлі жүйесі: </a:t>
            </a:r>
            <a:endParaRPr lang="ru-RU" sz="1400" dirty="0" smtClean="0">
              <a:solidFill>
                <a:srgbClr val="C00000"/>
              </a:solidFill>
              <a:effectLst/>
              <a:latin typeface="Arial" panose="020B0604020202020204" pitchFamily="34" charset="0"/>
              <a:ea typeface="Times New Roman" panose="02020603050405020304" pitchFamily="18" charset="0"/>
            </a:endParaRPr>
          </a:p>
          <a:p>
            <a:pPr algn="just">
              <a:spcAft>
                <a:spcPts val="0"/>
              </a:spcAft>
              <a:tabLst>
                <a:tab pos="2628900" algn="l"/>
              </a:tabLst>
            </a:pPr>
            <a:r>
              <a:rPr lang="kk-KZ" sz="2400" dirty="0" smtClean="0">
                <a:solidFill>
                  <a:srgbClr val="002060"/>
                </a:solidFill>
                <a:effectLst/>
                <a:latin typeface="Times New Roman" panose="02020603050405020304" pitchFamily="18" charset="0"/>
                <a:ea typeface="Times New Roman" panose="02020603050405020304" pitchFamily="18" charset="0"/>
              </a:rPr>
              <a:t>Қосалқы шығындарды өндіріс көлеміне пропорционалды бөлеміз. </a:t>
            </a:r>
            <a:endParaRPr lang="ru-RU" sz="1400" dirty="0" smtClean="0">
              <a:solidFill>
                <a:srgbClr val="002060"/>
              </a:solidFill>
              <a:effectLst/>
              <a:latin typeface="Arial" panose="020B0604020202020204" pitchFamily="34" charset="0"/>
              <a:ea typeface="Times New Roman" panose="02020603050405020304" pitchFamily="18" charset="0"/>
            </a:endParaRPr>
          </a:p>
          <a:p>
            <a:pPr algn="just">
              <a:spcAft>
                <a:spcPts val="0"/>
              </a:spcAft>
              <a:tabLst>
                <a:tab pos="2628900" algn="l"/>
              </a:tabLst>
            </a:pPr>
            <a:r>
              <a:rPr lang="kk-KZ" sz="2400" dirty="0" smtClean="0">
                <a:solidFill>
                  <a:srgbClr val="002060"/>
                </a:solidFill>
                <a:effectLst/>
                <a:latin typeface="Times New Roman" panose="02020603050405020304" pitchFamily="18" charset="0"/>
                <a:ea typeface="Times New Roman" panose="02020603050405020304" pitchFamily="18" charset="0"/>
              </a:rPr>
              <a:t>Қосалқы шығындар =100000 ш.б.</a:t>
            </a:r>
            <a:endParaRPr lang="ru-RU" sz="1400" dirty="0" smtClean="0">
              <a:solidFill>
                <a:srgbClr val="002060"/>
              </a:solidFill>
              <a:effectLst/>
              <a:latin typeface="Arial" panose="020B0604020202020204" pitchFamily="34" charset="0"/>
              <a:ea typeface="Times New Roman" panose="02020603050405020304" pitchFamily="18" charset="0"/>
            </a:endParaRPr>
          </a:p>
          <a:p>
            <a:pPr algn="just">
              <a:spcAft>
                <a:spcPts val="0"/>
              </a:spcAft>
              <a:tabLst>
                <a:tab pos="2628900" algn="l"/>
              </a:tabLst>
            </a:pPr>
            <a:r>
              <a:rPr lang="kk-KZ" sz="2400" dirty="0" smtClean="0">
                <a:solidFill>
                  <a:srgbClr val="002060"/>
                </a:solidFill>
                <a:effectLst/>
                <a:latin typeface="Times New Roman" panose="02020603050405020304" pitchFamily="18" charset="0"/>
                <a:ea typeface="Times New Roman" panose="02020603050405020304" pitchFamily="18" charset="0"/>
              </a:rPr>
              <a:t>Бөлу базасы (өнім көлемі)=10000+40000</a:t>
            </a:r>
          </a:p>
          <a:p>
            <a:pPr algn="just">
              <a:spcAft>
                <a:spcPts val="0"/>
              </a:spcAft>
              <a:tabLst>
                <a:tab pos="2628900" algn="l"/>
              </a:tabLst>
            </a:pPr>
            <a:endParaRPr lang="kk-KZ" sz="1400" dirty="0">
              <a:solidFill>
                <a:srgbClr val="002060"/>
              </a:solidFill>
              <a:latin typeface="Times New Roman" panose="02020603050405020304" pitchFamily="18" charset="0"/>
              <a:ea typeface="Times New Roman" panose="02020603050405020304" pitchFamily="18" charset="0"/>
            </a:endParaRPr>
          </a:p>
          <a:p>
            <a:pPr algn="just">
              <a:spcAft>
                <a:spcPts val="0"/>
              </a:spcAft>
              <a:tabLst>
                <a:tab pos="2628900" algn="l"/>
              </a:tabLst>
            </a:pPr>
            <a:r>
              <a:rPr lang="kk-KZ" sz="2400" dirty="0">
                <a:solidFill>
                  <a:srgbClr val="002060"/>
                </a:solidFill>
                <a:latin typeface="Times New Roman" panose="02020603050405020304" pitchFamily="18" charset="0"/>
                <a:ea typeface="Times New Roman" panose="02020603050405020304" pitchFamily="18" charset="0"/>
              </a:rPr>
              <a:t>Артылған шығындар құны </a:t>
            </a:r>
            <a:r>
              <a:rPr lang="ru-RU" sz="2400" dirty="0">
                <a:solidFill>
                  <a:srgbClr val="002060"/>
                </a:solidFill>
                <a:latin typeface="Times New Roman" panose="02020603050405020304" pitchFamily="18" charset="0"/>
                <a:ea typeface="Times New Roman" panose="02020603050405020304" pitchFamily="18" charset="0"/>
              </a:rPr>
              <a:t>=100000</a:t>
            </a:r>
            <a:r>
              <a:rPr lang="kk-KZ" sz="2400" dirty="0">
                <a:solidFill>
                  <a:srgbClr val="002060"/>
                </a:solidFill>
                <a:latin typeface="Times New Roman" panose="02020603050405020304" pitchFamily="18" charset="0"/>
                <a:ea typeface="Times New Roman" panose="02020603050405020304" pitchFamily="18" charset="0"/>
              </a:rPr>
              <a:t> ш.б./50000 бірл.</a:t>
            </a:r>
            <a:r>
              <a:rPr lang="ru-RU" sz="2400" dirty="0">
                <a:solidFill>
                  <a:srgbClr val="002060"/>
                </a:solidFill>
                <a:latin typeface="Times New Roman" panose="02020603050405020304" pitchFamily="18" charset="0"/>
                <a:ea typeface="Times New Roman" panose="02020603050405020304" pitchFamily="18" charset="0"/>
              </a:rPr>
              <a:t>=2</a:t>
            </a:r>
            <a:r>
              <a:rPr lang="kk-KZ" sz="2400" dirty="0">
                <a:solidFill>
                  <a:srgbClr val="002060"/>
                </a:solidFill>
                <a:latin typeface="Times New Roman" panose="02020603050405020304" pitchFamily="18" charset="0"/>
                <a:ea typeface="Times New Roman" panose="02020603050405020304" pitchFamily="18" charset="0"/>
              </a:rPr>
              <a:t> ш.б. </a:t>
            </a:r>
            <a:r>
              <a:rPr lang="kk-KZ" sz="2400" dirty="0" smtClean="0">
                <a:solidFill>
                  <a:srgbClr val="002060"/>
                </a:solidFill>
                <a:latin typeface="Times New Roman" panose="02020603050405020304" pitchFamily="18" charset="0"/>
                <a:ea typeface="Times New Roman" panose="02020603050405020304" pitchFamily="18" charset="0"/>
              </a:rPr>
              <a:t>өнімнің </a:t>
            </a:r>
            <a:r>
              <a:rPr lang="kk-KZ" sz="2400" dirty="0">
                <a:solidFill>
                  <a:srgbClr val="002060"/>
                </a:solidFill>
                <a:latin typeface="Times New Roman" panose="02020603050405020304" pitchFamily="18" charset="0"/>
                <a:ea typeface="Times New Roman" panose="02020603050405020304" pitchFamily="18" charset="0"/>
              </a:rPr>
              <a:t>бір бірлігіне</a:t>
            </a:r>
          </a:p>
          <a:p>
            <a:pPr algn="just">
              <a:spcAft>
                <a:spcPts val="0"/>
              </a:spcAft>
              <a:tabLst>
                <a:tab pos="2628900" algn="l"/>
              </a:tabLst>
            </a:pPr>
            <a:endParaRPr lang="kk-KZ" sz="1400" dirty="0" smtClean="0">
              <a:solidFill>
                <a:srgbClr val="002060"/>
              </a:solidFill>
              <a:effectLst/>
              <a:latin typeface="Arial" panose="020B0604020202020204" pitchFamily="34" charset="0"/>
              <a:ea typeface="Times New Roman" panose="02020603050405020304" pitchFamily="18" charset="0"/>
            </a:endParaRPr>
          </a:p>
          <a:p>
            <a:r>
              <a:rPr lang="kk-KZ" sz="2400" dirty="0">
                <a:solidFill>
                  <a:srgbClr val="002060"/>
                </a:solidFill>
                <a:latin typeface="Times New Roman" panose="02020603050405020304" pitchFamily="18" charset="0"/>
                <a:ea typeface="Times New Roman" panose="02020603050405020304" pitchFamily="18" charset="0"/>
              </a:rPr>
              <a:t>Бөлінген қосалқы шығындар тең:</a:t>
            </a:r>
            <a:endParaRPr lang="ru-RU" sz="2400" dirty="0">
              <a:solidFill>
                <a:srgbClr val="002060"/>
              </a:solidFill>
              <a:latin typeface="Times New Roman" panose="02020603050405020304" pitchFamily="18" charset="0"/>
              <a:ea typeface="Times New Roman" panose="02020603050405020304" pitchFamily="18" charset="0"/>
            </a:endParaRPr>
          </a:p>
          <a:p>
            <a:r>
              <a:rPr lang="kk-KZ" sz="2400" dirty="0">
                <a:solidFill>
                  <a:srgbClr val="002060"/>
                </a:solidFill>
                <a:latin typeface="Times New Roman" panose="02020603050405020304" pitchFamily="18" charset="0"/>
                <a:ea typeface="Times New Roman" panose="02020603050405020304" pitchFamily="18" charset="0"/>
              </a:rPr>
              <a:t>Өнім М -2×10000=20000 (бір бірлікке 2 ш.б.)</a:t>
            </a:r>
            <a:endParaRPr lang="ru-RU" sz="2400" dirty="0">
              <a:solidFill>
                <a:srgbClr val="002060"/>
              </a:solidFill>
              <a:latin typeface="Times New Roman" panose="02020603050405020304" pitchFamily="18" charset="0"/>
              <a:ea typeface="Times New Roman" panose="02020603050405020304" pitchFamily="18" charset="0"/>
            </a:endParaRPr>
          </a:p>
          <a:p>
            <a:r>
              <a:rPr lang="kk-KZ" sz="2400" dirty="0">
                <a:solidFill>
                  <a:srgbClr val="002060"/>
                </a:solidFill>
                <a:latin typeface="Times New Roman" panose="02020603050405020304" pitchFamily="18" charset="0"/>
                <a:ea typeface="Times New Roman" panose="02020603050405020304" pitchFamily="18" charset="0"/>
              </a:rPr>
              <a:t>Өнім   К - 2×40000=80000 (бір бірлікке 2 ш.б.)</a:t>
            </a:r>
            <a:endParaRPr lang="ru-RU" sz="2400" dirty="0">
              <a:solidFill>
                <a:srgbClr val="002060"/>
              </a:solidFill>
              <a:latin typeface="Times New Roman" panose="02020603050405020304" pitchFamily="18" charset="0"/>
              <a:ea typeface="Times New Roman" panose="02020603050405020304" pitchFamily="18" charset="0"/>
            </a:endParaRPr>
          </a:p>
          <a:p>
            <a:pPr algn="just">
              <a:spcAft>
                <a:spcPts val="0"/>
              </a:spcAft>
              <a:tabLst>
                <a:tab pos="2628900" algn="l"/>
              </a:tabLst>
            </a:pPr>
            <a:endParaRPr lang="ru-RU" sz="1100"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36348205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1026" name="Picture 2" descr="https://cf.ppt-online.org/files/slide/t/t5EqLPcKba7QGfZlCDkBWinmoMvIzewdjyrRX9/slide-6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70840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68792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2"/>
          <p:cNvSpPr>
            <a:spLocks noGrp="1"/>
          </p:cNvSpPr>
          <p:nvPr>
            <p:ph idx="1"/>
          </p:nvPr>
        </p:nvSpPr>
        <p:spPr>
          <a:xfrm rot="19813120">
            <a:off x="1482192" y="2496541"/>
            <a:ext cx="9091216" cy="1018978"/>
          </a:xfrm>
        </p:spPr>
        <p:txBody>
          <a:bodyPr>
            <a:normAutofit/>
          </a:bodyPr>
          <a:lstStyle/>
          <a:p>
            <a:pPr>
              <a:buNone/>
            </a:pPr>
            <a:r>
              <a:rPr lang="kk-KZ" sz="6000" dirty="0">
                <a:solidFill>
                  <a:srgbClr val="002060"/>
                </a:solidFill>
                <a:latin typeface="Times New Roman" panose="02020603050405020304" pitchFamily="18" charset="0"/>
                <a:cs typeface="Times New Roman" panose="02020603050405020304" pitchFamily="18" charset="0"/>
              </a:rPr>
              <a:t>Назарларыңызға рахмет </a:t>
            </a:r>
            <a:r>
              <a:rPr lang="kk-KZ" sz="6000" dirty="0">
                <a:solidFill>
                  <a:srgbClr val="C00000"/>
                </a:solidFill>
                <a:latin typeface="Times New Roman" panose="02020603050405020304" pitchFamily="18" charset="0"/>
                <a:cs typeface="Times New Roman" panose="02020603050405020304" pitchFamily="18" charset="0"/>
                <a:sym typeface="Wingdings" panose="05000000000000000000" pitchFamily="2" charset="2"/>
              </a:rPr>
              <a:t></a:t>
            </a:r>
            <a:endParaRPr lang="ru-RU" sz="6000"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01336018"/>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TotalTime>
  <Words>140</Words>
  <Application>Microsoft Office PowerPoint</Application>
  <PresentationFormat>Широкоэкранный</PresentationFormat>
  <Paragraphs>49</Paragraphs>
  <Slides>8</Slides>
  <Notes>1</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8</vt:i4>
      </vt:variant>
    </vt:vector>
  </HeadingPairs>
  <TitlesOfParts>
    <vt:vector size="14" baseType="lpstr">
      <vt:lpstr>Arial</vt:lpstr>
      <vt:lpstr>Calibri</vt:lpstr>
      <vt:lpstr>Calibri Light</vt:lpstr>
      <vt:lpstr>Times New Roman</vt:lpstr>
      <vt:lpstr>Wingdings</vt:lpstr>
      <vt:lpstr>Тема Office</vt:lpstr>
      <vt:lpstr>Өзіндік құнның функционалды калькуляциясы </vt:lpstr>
      <vt:lpstr>Презентация PowerPoint</vt:lpstr>
      <vt:lpstr>Презентация PowerPoint</vt:lpstr>
      <vt:lpstr>Презентация PowerPoint</vt:lpstr>
      <vt:lpstr>Қосалқы шығындарды бөлудің дәстүрлі жүйесі   Мұнда ҚШ- қосалқы шығындар, ҚШ ст – қосалқы шығындар ставкасы </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Өзіндік құнның функционалды калькуляциясы </dc:title>
  <dc:creator>User</dc:creator>
  <cp:lastModifiedBy>User</cp:lastModifiedBy>
  <cp:revision>6</cp:revision>
  <dcterms:created xsi:type="dcterms:W3CDTF">2020-04-12T15:58:44Z</dcterms:created>
  <dcterms:modified xsi:type="dcterms:W3CDTF">2020-04-12T16:50:33Z</dcterms:modified>
</cp:coreProperties>
</file>